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0" r:id="rId3"/>
  </p:sldIdLst>
  <p:sldSz cx="6858000" cy="9144000" type="screen4x3"/>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autoAdjust="0"/>
    <p:restoredTop sz="94660"/>
  </p:normalViewPr>
  <p:slideViewPr>
    <p:cSldViewPr snapToGrid="0">
      <p:cViewPr varScale="1">
        <p:scale>
          <a:sx n="95" d="100"/>
          <a:sy n="95" d="100"/>
        </p:scale>
        <p:origin x="25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B25F93F1-D337-477A-B98A-83DE47DDB92A}" type="datetimeFigureOut">
              <a:rPr kumimoji="1" lang="ja-JP" altLang="en-US" smtClean="0"/>
            </a:fld>
            <a:endParaRPr kumimoji="1" lang="ja-JP" altLang="en-US"/>
          </a:p>
        </p:txBody>
      </p:sp>
      <p:sp>
        <p:nvSpPr>
          <p:cNvPr id="4" name="スライド イメージ プレースホルダー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6" name="フッター プレースホルダー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6484"/>
            <a:ext cx="5143500" cy="3183467"/>
          </a:xfrm>
        </p:spPr>
        <p:txBody>
          <a:bodyPr anchor="b"/>
          <a:lstStyle>
            <a:lvl1pPr algn="ctr">
              <a:defRPr sz="4500"/>
            </a:lvl1pPr>
          </a:lstStyle>
          <a:p>
            <a:r>
              <a:rPr kumimoji="1" lang="ja-JP" altLang="en-US" dirty="0"/>
              <a:t>マスタ タイトルの書式設定</a:t>
            </a:r>
            <a:endParaRPr kumimoji="1" lang="ja-JP" altLang="en-US" dirty="0"/>
          </a:p>
        </p:txBody>
      </p:sp>
      <p:sp>
        <p:nvSpPr>
          <p:cNvPr id="3" name="サブタイトル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マスタ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71488" y="486833"/>
            <a:ext cx="5915025" cy="7749117"/>
          </a:xfrm>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3" name="日付プレースホルダー 2"/>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日付プレースホルダー 3"/>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279651"/>
            <a:ext cx="5915025" cy="3803649"/>
          </a:xfrm>
        </p:spPr>
        <p:txBody>
          <a:bodyPr anchor="b"/>
          <a:lstStyle>
            <a:lvl1pPr>
              <a:defRPr sz="4500"/>
            </a:lvl1pPr>
          </a:lstStyle>
          <a:p>
            <a:r>
              <a:rPr kumimoji="1" lang="ja-JP" altLang="en-US" dirty="0"/>
              <a:t>マスタ タイトルの書式設定</a:t>
            </a:r>
            <a:endParaRPr kumimoji="1" lang="ja-JP" altLang="en-US" dirty="0"/>
          </a:p>
        </p:txBody>
      </p:sp>
      <p:sp>
        <p:nvSpPr>
          <p:cNvPr id="3" name="テキスト プレースホルダー 2"/>
          <p:cNvSpPr>
            <a:spLocks noGrp="1"/>
          </p:cNvSpPr>
          <p:nvPr>
            <p:ph type="body" idx="1"/>
          </p:nvPr>
        </p:nvSpPr>
        <p:spPr>
          <a:xfrm>
            <a:off x="467916" y="6119284"/>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dirty="0"/>
              <a:t>マスタ テキストの書式設定</a:t>
            </a:r>
            <a:endParaRPr kumimoji="1" lang="ja-JP" altLang="en-US" dirty="0"/>
          </a:p>
        </p:txBody>
      </p:sp>
      <p:sp>
        <p:nvSpPr>
          <p:cNvPr id="4" name="日付プレースホルダー 3"/>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endParaRPr kumimoji="1" lang="ja-JP" altLang="en-US" dirty="0"/>
          </a:p>
        </p:txBody>
      </p:sp>
      <p:sp>
        <p:nvSpPr>
          <p:cNvPr id="3" name="コンテンツ プレースホルダー 2"/>
          <p:cNvSpPr>
            <a:spLocks noGrp="1"/>
          </p:cNvSpPr>
          <p:nvPr>
            <p:ph sz="half" idx="1"/>
          </p:nvPr>
        </p:nvSpPr>
        <p:spPr>
          <a:xfrm>
            <a:off x="471488" y="2434167"/>
            <a:ext cx="2914650" cy="5801784"/>
          </a:xfrm>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コンテンツ プレースホルダー 3"/>
          <p:cNvSpPr>
            <a:spLocks noGrp="1"/>
          </p:cNvSpPr>
          <p:nvPr>
            <p:ph sz="half" idx="2"/>
          </p:nvPr>
        </p:nvSpPr>
        <p:spPr>
          <a:xfrm>
            <a:off x="3471863" y="2434167"/>
            <a:ext cx="2914650" cy="5801784"/>
          </a:xfrm>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5" name="日付プレースホルダー 4"/>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486833"/>
            <a:ext cx="5915025" cy="1767417"/>
          </a:xfrm>
        </p:spPr>
        <p:txBody>
          <a:bodyPr/>
          <a:lstStyle/>
          <a:p>
            <a:r>
              <a:rPr kumimoji="1" lang="ja-JP" altLang="en-US" dirty="0"/>
              <a:t>マスタ タイトルの書式設定</a:t>
            </a:r>
            <a:endParaRPr kumimoji="1" lang="ja-JP" altLang="en-US" dirty="0"/>
          </a:p>
        </p:txBody>
      </p:sp>
      <p:sp>
        <p:nvSpPr>
          <p:cNvPr id="3" name="テキスト プレースホルダー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a:t>マスタ テキストの書式設定</a:t>
            </a:r>
            <a:endParaRPr kumimoji="1" lang="ja-JP" altLang="en-US" dirty="0"/>
          </a:p>
        </p:txBody>
      </p:sp>
      <p:sp>
        <p:nvSpPr>
          <p:cNvPr id="4" name="コンテンツ プレースホルダー 3"/>
          <p:cNvSpPr>
            <a:spLocks noGrp="1"/>
          </p:cNvSpPr>
          <p:nvPr>
            <p:ph sz="half" idx="2"/>
          </p:nvPr>
        </p:nvSpPr>
        <p:spPr>
          <a:xfrm>
            <a:off x="472381" y="3340100"/>
            <a:ext cx="2901255" cy="4912784"/>
          </a:xfrm>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5" name="テキスト プレースホルダー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a:t>マスタ テキストの書式設定</a:t>
            </a:r>
            <a:endParaRPr kumimoji="1" lang="ja-JP" altLang="en-US" dirty="0"/>
          </a:p>
        </p:txBody>
      </p:sp>
      <p:sp>
        <p:nvSpPr>
          <p:cNvPr id="6" name="コンテンツ プレースホルダー 5"/>
          <p:cNvSpPr>
            <a:spLocks noGrp="1"/>
          </p:cNvSpPr>
          <p:nvPr>
            <p:ph sz="quarter" idx="4"/>
          </p:nvPr>
        </p:nvSpPr>
        <p:spPr>
          <a:xfrm>
            <a:off x="3471863" y="3340100"/>
            <a:ext cx="2915543" cy="4912784"/>
          </a:xfrm>
        </p:spPr>
        <p:txBody>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日付プレースホルダー 6"/>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endParaRPr kumimoji="1" lang="ja-JP" altLang="en-US" dirty="0"/>
          </a:p>
        </p:txBody>
      </p:sp>
      <p:sp>
        <p:nvSpPr>
          <p:cNvPr id="3" name="日付プレースホルダー 2"/>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3" cy="2133600"/>
          </a:xfrm>
        </p:spPr>
        <p:txBody>
          <a:bodyPr anchor="b"/>
          <a:lstStyle>
            <a:lvl1pPr>
              <a:defRPr sz="2400"/>
            </a:lvl1pPr>
          </a:lstStyle>
          <a:p>
            <a:r>
              <a:rPr kumimoji="1" lang="ja-JP" altLang="en-US" dirty="0"/>
              <a:t>マスタ タイトルの書式設定</a:t>
            </a:r>
            <a:endParaRPr kumimoji="1" lang="ja-JP" altLang="en-US" dirty="0"/>
          </a:p>
        </p:txBody>
      </p:sp>
      <p:sp>
        <p:nvSpPr>
          <p:cNvPr id="3" name="図プレースホルダー 2"/>
          <p:cNvSpPr>
            <a:spLocks noGrp="1"/>
          </p:cNvSpPr>
          <p:nvPr>
            <p:ph type="pic" idx="1"/>
          </p:nvPr>
        </p:nvSpPr>
        <p:spPr>
          <a:xfrm>
            <a:off x="2915543"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472381" y="2743200"/>
            <a:ext cx="2211883"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マスタ テキストの書式設定</a:t>
            </a:r>
            <a:endParaRPr kumimoji="1" lang="ja-JP" altLang="en-US" dirty="0"/>
          </a:p>
        </p:txBody>
      </p:sp>
      <p:sp>
        <p:nvSpPr>
          <p:cNvPr id="5" name="日付プレースホルダー 4"/>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486833"/>
            <a:ext cx="1478756" cy="7749117"/>
          </a:xfrm>
        </p:spPr>
        <p:txBody>
          <a:bodyPr vert="eaVert"/>
          <a:lstStyle/>
          <a:p>
            <a:r>
              <a:rPr kumimoji="1" lang="ja-JP" altLang="en-US" dirty="0"/>
              <a:t>マスタ タイトルの書式設定</a:t>
            </a:r>
            <a:endParaRPr kumimoji="1" lang="ja-JP" altLang="en-US" dirty="0"/>
          </a:p>
        </p:txBody>
      </p:sp>
      <p:sp>
        <p:nvSpPr>
          <p:cNvPr id="3" name="縦書きテキスト プレースホルダー 2"/>
          <p:cNvSpPr>
            <a:spLocks noGrp="1"/>
          </p:cNvSpPr>
          <p:nvPr>
            <p:ph type="body" orient="vert" idx="1"/>
          </p:nvPr>
        </p:nvSpPr>
        <p:spPr>
          <a:xfrm>
            <a:off x="471488" y="486833"/>
            <a:ext cx="4350544" cy="7749117"/>
          </a:xfrm>
        </p:spPr>
        <p:txBody>
          <a:bodyPr vert="eaVert"/>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日付プレースホルダー 3"/>
          <p:cNvSpPr>
            <a:spLocks noGrp="1"/>
          </p:cNvSpPr>
          <p:nvPr>
            <p:ph type="dt" sz="half" idx="10"/>
          </p:nvPr>
        </p:nvSpPr>
        <p:spPr/>
        <p:txBody>
          <a:bodyPr/>
          <a:lstStyle/>
          <a:p>
            <a:fld id="{B8F8725A-28AD-45F8-B362-09C8E353BCD4}"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486833"/>
            <a:ext cx="5915025" cy="1767417"/>
          </a:xfrm>
          <a:prstGeom prst="rect">
            <a:avLst/>
          </a:prstGeom>
        </p:spPr>
        <p:txBody>
          <a:bodyPr vert="horz" lIns="91440" tIns="45720" rIns="91440" bIns="45720" rtlCol="0" anchor="ctr">
            <a:normAutofit/>
          </a:bodyPr>
          <a:lstStyle/>
          <a:p>
            <a:r>
              <a:rPr kumimoji="1" lang="ja-JP" altLang="en-US" dirty="0"/>
              <a:t>マスタ タイトルの書式設定</a:t>
            </a:r>
            <a:endParaRPr kumimoji="1" lang="ja-JP" altLang="en-US" dirty="0"/>
          </a:p>
        </p:txBody>
      </p:sp>
      <p:sp>
        <p:nvSpPr>
          <p:cNvPr id="3" name="テキスト プレースホルダー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dirty="0"/>
              <a:t>マスタ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日付プレースホルダー 3"/>
          <p:cNvSpPr>
            <a:spLocks noGrp="1"/>
          </p:cNvSpPr>
          <p:nvPr>
            <p:ph type="dt" sz="half" idx="2"/>
          </p:nvPr>
        </p:nvSpPr>
        <p:spPr>
          <a:xfrm>
            <a:off x="471488" y="8475133"/>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8F8725A-28AD-45F8-B362-09C8E353BCD4}"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2271713" y="8475133"/>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8475133"/>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8D8928E-AA9A-4D89-BC1F-A2C05AB4BD92}"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25" y="6225540"/>
            <a:ext cx="6737985" cy="2895600"/>
          </a:xfrm>
          <a:ln w="12700" cmpd="sng">
            <a:solidFill>
              <a:schemeClr val="accent1">
                <a:shade val="50000"/>
              </a:schemeClr>
            </a:solidFill>
            <a:prstDash val="solid"/>
          </a:ln>
        </p:spPr>
        <p:txBody>
          <a:bodyPr>
            <a:noAutofit/>
          </a:bodyPr>
          <a:lstStyle/>
          <a:p>
            <a:r>
              <a:rPr lang="ja-JP" altLang="en-US" sz="1400">
                <a:solidFill>
                  <a:schemeClr val="tx1"/>
                </a:solidFill>
              </a:rPr>
              <a:t>【申し込み方法】</a:t>
            </a:r>
            <a:br>
              <a:rPr lang="ja-JP" altLang="en-US" sz="1400">
                <a:solidFill>
                  <a:schemeClr val="tx1"/>
                </a:solidFill>
              </a:rPr>
            </a:br>
            <a:br>
              <a:rPr lang="ja-JP" altLang="en-US" sz="300">
                <a:solidFill>
                  <a:schemeClr val="tx1"/>
                </a:solidFill>
              </a:rPr>
            </a:br>
            <a:r>
              <a:rPr lang="ja-JP" altLang="en-US" sz="1400">
                <a:solidFill>
                  <a:schemeClr val="tx1"/>
                </a:solidFill>
              </a:rPr>
              <a:t>　千鳥橋病院・たたらリハビリテーション病院ホームページ</a:t>
            </a:r>
            <a:br>
              <a:rPr lang="ja-JP" altLang="en-US" sz="1400">
                <a:solidFill>
                  <a:schemeClr val="tx1"/>
                </a:solidFill>
              </a:rPr>
            </a:br>
            <a:r>
              <a:rPr lang="ja-JP" altLang="en-US" sz="1400">
                <a:solidFill>
                  <a:schemeClr val="tx1"/>
                </a:solidFill>
              </a:rPr>
              <a:t>　もしくはQRコードからお願いします。</a:t>
            </a:r>
            <a:br>
              <a:rPr lang="ja-JP" altLang="en-US" sz="1400">
                <a:solidFill>
                  <a:schemeClr val="tx1"/>
                </a:solidFill>
              </a:rPr>
            </a:br>
            <a:r>
              <a:rPr lang="ja-JP" altLang="en-US" sz="1400">
                <a:solidFill>
                  <a:schemeClr val="tx1"/>
                </a:solidFill>
              </a:rPr>
              <a:t>　お申し込み・入金確認後、メールアドレスに詳細を</a:t>
            </a:r>
            <a:br>
              <a:rPr lang="ja-JP" altLang="en-US" sz="1400">
                <a:solidFill>
                  <a:schemeClr val="tx1"/>
                </a:solidFill>
              </a:rPr>
            </a:br>
            <a:r>
              <a:rPr lang="ja-JP" altLang="en-US" sz="1400">
                <a:solidFill>
                  <a:schemeClr val="tx1"/>
                </a:solidFill>
              </a:rPr>
              <a:t>　ご案内させて頂きます。</a:t>
            </a:r>
            <a:br>
              <a:rPr lang="ja-JP" altLang="en-US" sz="1400">
                <a:solidFill>
                  <a:schemeClr val="tx1"/>
                </a:solidFill>
              </a:rPr>
            </a:br>
            <a:br>
              <a:rPr lang="ja-JP" altLang="en-US" sz="1400">
                <a:solidFill>
                  <a:schemeClr val="tx1"/>
                </a:solidFill>
              </a:rPr>
            </a:br>
            <a:r>
              <a:rPr lang="ja-JP" altLang="en-US" sz="1400">
                <a:solidFill>
                  <a:schemeClr val="tx1"/>
                </a:solidFill>
              </a:rPr>
              <a:t>【申し込み期限】　</a:t>
            </a:r>
            <a:r>
              <a:rPr lang="ja-JP" altLang="en-US" sz="1400">
                <a:solidFill>
                  <a:srgbClr val="FF0000"/>
                </a:solidFill>
              </a:rPr>
              <a:t>202</a:t>
            </a:r>
            <a:r>
              <a:rPr lang="en-US" altLang="ja-JP" sz="1400">
                <a:solidFill>
                  <a:srgbClr val="FF0000"/>
                </a:solidFill>
              </a:rPr>
              <a:t>5</a:t>
            </a:r>
            <a:r>
              <a:rPr lang="ja-JP" altLang="en-US" sz="1400">
                <a:solidFill>
                  <a:srgbClr val="FF0000"/>
                </a:solidFill>
              </a:rPr>
              <a:t>年7月</a:t>
            </a:r>
            <a:r>
              <a:rPr lang="en-US" altLang="ja-JP" sz="1400" dirty="0">
                <a:solidFill>
                  <a:srgbClr val="FF0000"/>
                </a:solidFill>
              </a:rPr>
              <a:t>20</a:t>
            </a:r>
            <a:r>
              <a:rPr lang="ja-JP" altLang="en-US" sz="1400">
                <a:solidFill>
                  <a:srgbClr val="FF0000"/>
                </a:solidFill>
              </a:rPr>
              <a:t>日(日)まで</a:t>
            </a:r>
            <a:br>
              <a:rPr lang="en-US" altLang="ja-JP" sz="1400" dirty="0">
                <a:solidFill>
                  <a:schemeClr val="tx1"/>
                </a:solidFill>
              </a:rPr>
            </a:br>
            <a:r>
              <a:rPr lang="ja-JP" altLang="en-US" sz="1400">
                <a:solidFill>
                  <a:schemeClr val="tx1"/>
                </a:solidFill>
              </a:rPr>
              <a:t>【対象】 </a:t>
            </a:r>
            <a:r>
              <a:rPr lang="en-US" altLang="ja-JP" sz="1400" dirty="0">
                <a:solidFill>
                  <a:srgbClr val="FF0000"/>
                </a:solidFill>
              </a:rPr>
              <a:t>PT</a:t>
            </a:r>
            <a:r>
              <a:rPr lang="ja-JP" altLang="en-US" sz="1400">
                <a:solidFill>
                  <a:srgbClr val="FF0000"/>
                </a:solidFill>
              </a:rPr>
              <a:t>・</a:t>
            </a:r>
            <a:r>
              <a:rPr lang="en-US" altLang="ja-JP" sz="1400" dirty="0">
                <a:solidFill>
                  <a:srgbClr val="FF0000"/>
                </a:solidFill>
              </a:rPr>
              <a:t>OT</a:t>
            </a:r>
            <a:r>
              <a:rPr lang="ja-JP" altLang="en-US" sz="1400">
                <a:solidFill>
                  <a:srgbClr val="FF0000"/>
                </a:solidFill>
              </a:rPr>
              <a:t>・</a:t>
            </a:r>
            <a:r>
              <a:rPr lang="en-US" altLang="ja-JP" sz="1400" dirty="0">
                <a:solidFill>
                  <a:srgbClr val="FF0000"/>
                </a:solidFill>
              </a:rPr>
              <a:t>ST</a:t>
            </a:r>
            <a:br>
              <a:rPr lang="en-US" altLang="ja-JP" sz="1400" dirty="0">
                <a:solidFill>
                  <a:srgbClr val="FF0000"/>
                </a:solidFill>
              </a:rPr>
            </a:br>
            <a:r>
              <a:rPr lang="ja-JP" altLang="en-US" sz="1400" dirty="0">
                <a:solidFill>
                  <a:schemeClr val="tx1"/>
                </a:solidFill>
              </a:rPr>
              <a:t>【お知らせ】</a:t>
            </a:r>
            <a:br>
              <a:rPr lang="ja-JP" altLang="en-US" sz="1400">
                <a:solidFill>
                  <a:srgbClr val="FF0000"/>
                </a:solidFill>
              </a:rPr>
            </a:br>
            <a:br>
              <a:rPr lang="ja-JP" altLang="en-US" sz="300">
                <a:solidFill>
                  <a:srgbClr val="FF0000"/>
                </a:solidFill>
              </a:rPr>
            </a:br>
            <a:r>
              <a:rPr lang="ja-JP" altLang="en-US" sz="1400">
                <a:solidFill>
                  <a:srgbClr val="FF0000"/>
                </a:solidFill>
              </a:rPr>
              <a:t>当研修会は理学療法士協会、作業療法士協会のポイント付与対象の研修会になります。</a:t>
            </a:r>
            <a:r>
              <a:rPr lang="ja-JP" altLang="en-US" sz="1400">
                <a:solidFill>
                  <a:schemeClr val="tx1"/>
                </a:solidFill>
              </a:rPr>
              <a:t>      </a:t>
            </a:r>
            <a:br>
              <a:rPr lang="ja-JP" altLang="en-US" sz="1400">
                <a:solidFill>
                  <a:schemeClr val="tx1"/>
                </a:solidFill>
              </a:rPr>
            </a:br>
            <a:r>
              <a:rPr lang="ja-JP" altLang="en-US" sz="1400">
                <a:solidFill>
                  <a:srgbClr val="FF0000"/>
                </a:solidFill>
              </a:rPr>
              <a:t>＊</a:t>
            </a:r>
            <a:r>
              <a:rPr lang="ja-JP" altLang="en-US" sz="1200">
                <a:solidFill>
                  <a:srgbClr val="FF0000"/>
                </a:solidFill>
              </a:rPr>
              <a:t>登録理学療法士 更新　区分</a:t>
            </a:r>
            <a:r>
              <a:rPr lang="en-US" altLang="ja-JP" sz="1200">
                <a:solidFill>
                  <a:srgbClr val="FF0000"/>
                </a:solidFill>
              </a:rPr>
              <a:t>11</a:t>
            </a:r>
            <a:r>
              <a:rPr lang="ja-JP" altLang="en-US" sz="1200">
                <a:solidFill>
                  <a:srgbClr val="FF0000"/>
                </a:solidFill>
              </a:rPr>
              <a:t>　カリキュラムコード</a:t>
            </a:r>
            <a:r>
              <a:rPr lang="en-US" altLang="ja-JP" sz="1200" dirty="0">
                <a:solidFill>
                  <a:srgbClr val="FF0000"/>
                </a:solidFill>
              </a:rPr>
              <a:t>131 </a:t>
            </a:r>
            <a:r>
              <a:rPr lang="ja-JP" altLang="en-US" sz="1200" dirty="0">
                <a:solidFill>
                  <a:srgbClr val="FF0000"/>
                </a:solidFill>
              </a:rPr>
              <a:t>（</a:t>
            </a:r>
            <a:r>
              <a:rPr lang="ja-JP" altLang="en-US" sz="1200">
                <a:solidFill>
                  <a:srgbClr val="FF0000"/>
                </a:solidFill>
              </a:rPr>
              <a:t>慢性疾患・複合疾患の管理）</a:t>
            </a:r>
            <a:r>
              <a:rPr lang="en-US" altLang="ja-JP" sz="1200" dirty="0">
                <a:solidFill>
                  <a:srgbClr val="FF0000"/>
                </a:solidFill>
              </a:rPr>
              <a:t>3.5</a:t>
            </a:r>
            <a:r>
              <a:rPr lang="ja-JP" altLang="en-US" sz="1200">
                <a:solidFill>
                  <a:srgbClr val="FF0000"/>
                </a:solidFill>
              </a:rPr>
              <a:t>ポイント</a:t>
            </a:r>
            <a:br>
              <a:rPr lang="en-US" altLang="ja-JP" sz="1400" dirty="0">
                <a:solidFill>
                  <a:srgbClr val="FF0000"/>
                </a:solidFill>
              </a:rPr>
            </a:br>
            <a:r>
              <a:rPr lang="ja-JP" altLang="en-US" sz="1400" dirty="0">
                <a:solidFill>
                  <a:srgbClr val="FF0000"/>
                </a:solidFill>
              </a:rPr>
              <a:t>＊</a:t>
            </a:r>
            <a:r>
              <a:rPr lang="ja-JP" altLang="en-US" sz="1200">
                <a:solidFill>
                  <a:srgbClr val="FF0000"/>
                </a:solidFill>
              </a:rPr>
              <a:t>日本作業療法士協会　基礎ポイント</a:t>
            </a:r>
            <a:r>
              <a:rPr lang="en-US" altLang="ja-JP" sz="1200">
                <a:solidFill>
                  <a:srgbClr val="FF0000"/>
                </a:solidFill>
              </a:rPr>
              <a:t> </a:t>
            </a:r>
            <a:r>
              <a:rPr lang="ja-JP" altLang="en-US" sz="1200">
                <a:solidFill>
                  <a:srgbClr val="FF0000"/>
                </a:solidFill>
              </a:rPr>
              <a:t>１ポイント</a:t>
            </a:r>
            <a:br>
              <a:rPr lang="ja-JP" altLang="en-US" sz="1400">
                <a:solidFill>
                  <a:schemeClr val="tx1"/>
                </a:solidFill>
              </a:rPr>
            </a:br>
            <a:r>
              <a:rPr lang="ja-JP" altLang="en-US" sz="1400">
                <a:solidFill>
                  <a:schemeClr val="tx1"/>
                </a:solidFill>
              </a:rPr>
              <a:t>　</a:t>
            </a:r>
            <a:r>
              <a:rPr lang="ja-JP" altLang="en-US" sz="1200">
                <a:solidFill>
                  <a:schemeClr val="tx1"/>
                </a:solidFill>
              </a:rPr>
              <a:t>ご不明な点は、川瀬弘義（ｶﾜｾ　ﾋﾛﾖｼ） までお問い合わせ下さい。 </a:t>
            </a:r>
            <a:br>
              <a:rPr lang="ja-JP" altLang="en-US" sz="1200">
                <a:solidFill>
                  <a:schemeClr val="tx1"/>
                </a:solidFill>
              </a:rPr>
            </a:br>
            <a:r>
              <a:rPr lang="ja-JP" altLang="en-US" sz="1400">
                <a:solidFill>
                  <a:schemeClr val="tx1"/>
                </a:solidFill>
              </a:rPr>
              <a:t>　　　　　　　　　　　　　　　　　　　　　　　　　　　　　　　　　　　</a:t>
            </a:r>
            <a:r>
              <a:rPr lang="ja-JP" altLang="en-US" sz="1400">
                <a:solidFill>
                  <a:srgbClr val="FF0000"/>
                </a:solidFill>
              </a:rPr>
              <a:t>　　E-mail　：　ch-kensyu@fid.jp</a:t>
            </a:r>
            <a:endParaRPr lang="ja-JP" altLang="en-US" sz="1400">
              <a:solidFill>
                <a:srgbClr val="FF0000"/>
              </a:solidFill>
            </a:endParaRPr>
          </a:p>
        </p:txBody>
      </p:sp>
      <p:sp>
        <p:nvSpPr>
          <p:cNvPr id="4" name="タイトル 1"/>
          <p:cNvSpPr>
            <a:spLocks noGrp="1"/>
          </p:cNvSpPr>
          <p:nvPr/>
        </p:nvSpPr>
        <p:spPr>
          <a:xfrm>
            <a:off x="648335" y="75565"/>
            <a:ext cx="5915025" cy="1047115"/>
          </a:xfrm>
          <a:prstGeom prst="rect">
            <a:avLst/>
          </a:prstGeom>
        </p:spPr>
        <p:txBody>
          <a:bodyPr vert="horz" lIns="91440" tIns="45720" rIns="91440" bIns="45720" rtlCol="0" anchor="ctr">
            <a:noAutofit/>
            <a:scene3d>
              <a:camera prst="orthographicFront"/>
              <a:lightRig rig="threePt" dir="t"/>
            </a:scene3d>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400">
                <a:ln w="22225">
                  <a:solidFill>
                    <a:schemeClr val="accent2"/>
                  </a:solidFill>
                  <a:prstDash val="solid"/>
                </a:ln>
                <a:solidFill>
                  <a:schemeClr val="accent2">
                    <a:lumMod val="40000"/>
                    <a:lumOff val="60000"/>
                  </a:schemeClr>
                </a:solidFill>
                <a:effectLst/>
                <a:latin typeface="+mj-ea"/>
              </a:rPr>
              <a:t>福岡医療団研修会</a:t>
            </a:r>
            <a:endParaRPr lang="ja-JP" altLang="en-US" sz="2400">
              <a:ln w="22225">
                <a:solidFill>
                  <a:schemeClr val="accent2"/>
                </a:solidFill>
                <a:prstDash val="solid"/>
              </a:ln>
              <a:solidFill>
                <a:schemeClr val="accent2">
                  <a:lumMod val="40000"/>
                  <a:lumOff val="60000"/>
                </a:schemeClr>
              </a:solidFill>
              <a:effectLst/>
              <a:latin typeface="+mj-ea"/>
            </a:endParaRPr>
          </a:p>
          <a:p>
            <a:pPr algn="ctr"/>
            <a:r>
              <a:rPr lang="ja-JP" altLang="en-US" sz="2000">
                <a:ln w="22225">
                  <a:solidFill>
                    <a:schemeClr val="accent2"/>
                  </a:solidFill>
                  <a:prstDash val="solid"/>
                </a:ln>
                <a:solidFill>
                  <a:schemeClr val="accent2">
                    <a:lumMod val="40000"/>
                    <a:lumOff val="60000"/>
                  </a:schemeClr>
                </a:solidFill>
                <a:effectLst/>
                <a:latin typeface="+mj-ea"/>
                <a:sym typeface="+mn-ea"/>
              </a:rPr>
              <a:t>「併存症としての循環器疾患への対応</a:t>
            </a:r>
            <a:r>
              <a:rPr lang="ja-JP" altLang="en-US" sz="2000">
                <a:ln w="22225">
                  <a:solidFill>
                    <a:schemeClr val="accent2"/>
                  </a:solidFill>
                  <a:prstDash val="solid"/>
                </a:ln>
                <a:solidFill>
                  <a:schemeClr val="accent2">
                    <a:lumMod val="40000"/>
                    <a:lumOff val="60000"/>
                  </a:schemeClr>
                </a:solidFill>
                <a:effectLst/>
                <a:latin typeface="+mj-ea"/>
                <a:sym typeface="+mn-ea"/>
              </a:rPr>
              <a:t>」</a:t>
            </a:r>
            <a:endParaRPr lang="ja-JP" altLang="en-US" sz="2000">
              <a:ln w="22225">
                <a:solidFill>
                  <a:schemeClr val="accent2"/>
                </a:solidFill>
                <a:prstDash val="solid"/>
              </a:ln>
              <a:solidFill>
                <a:schemeClr val="accent2">
                  <a:lumMod val="40000"/>
                  <a:lumOff val="60000"/>
                </a:schemeClr>
              </a:solidFill>
              <a:effectLst/>
              <a:latin typeface="+mj-ea"/>
              <a:sym typeface="+mn-ea"/>
            </a:endParaRPr>
          </a:p>
        </p:txBody>
      </p:sp>
      <p:sp>
        <p:nvSpPr>
          <p:cNvPr id="5" name="タイトル 1"/>
          <p:cNvSpPr>
            <a:spLocks noGrp="1"/>
          </p:cNvSpPr>
          <p:nvPr/>
        </p:nvSpPr>
        <p:spPr>
          <a:xfrm>
            <a:off x="35560" y="5021580"/>
            <a:ext cx="6737350" cy="1166495"/>
          </a:xfrm>
          <a:prstGeom prst="rect">
            <a:avLst/>
          </a:prstGeom>
          <a:ln w="12700" cmpd="sng">
            <a:solidFill>
              <a:schemeClr val="accent1">
                <a:shade val="50000"/>
              </a:schemeClr>
            </a:solidFill>
            <a:prstDash val="solid"/>
          </a:ln>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l"/>
            <a:r>
              <a:rPr lang="ja-JP" altLang="en-US" sz="1200">
                <a:solidFill>
                  <a:schemeClr val="tx1"/>
                </a:solidFill>
                <a:sym typeface="+mn-ea"/>
              </a:rPr>
              <a:t>本研修会では心不全の主な症状と、それらが根底にある病態生理との関連を詳細に学び、心不全の主要な病態と、それに伴う症状や理学療法施行上のリスク管理のポイントについて学ぶ。続いて、循環器疾患と整形外科疾患、脳血管疾患、呼吸器疾患との相互作用について病態生理学的に考察し、これらが互いに、悪化を招く可能性が高いことを学ぶ。最後に、それぞれの疾患に特有のリスク管理や理学療法を実施する上での留意点について学び、疾患横断的なア</a:t>
            </a:r>
            <a:r>
              <a:rPr lang="ja-JP" altLang="en-US" sz="1200">
                <a:solidFill>
                  <a:schemeClr val="tx1"/>
                </a:solidFill>
                <a:sym typeface="+mn-ea"/>
              </a:rPr>
              <a:t>プローチの必要性を理解し、 理学療法士の役割を含む統合的介入の重要性を学ぶ。</a:t>
            </a:r>
            <a:endParaRPr lang="ja-JP" altLang="en-US" sz="1200">
              <a:solidFill>
                <a:schemeClr val="tx1"/>
              </a:solidFill>
              <a:sym typeface="+mn-ea"/>
            </a:endParaRPr>
          </a:p>
        </p:txBody>
      </p:sp>
      <p:sp>
        <p:nvSpPr>
          <p:cNvPr id="7" name="テキストボックス 6"/>
          <p:cNvSpPr txBox="1"/>
          <p:nvPr/>
        </p:nvSpPr>
        <p:spPr>
          <a:xfrm>
            <a:off x="455295" y="2741930"/>
            <a:ext cx="3686810" cy="2245360"/>
          </a:xfrm>
          <a:prstGeom prst="rect">
            <a:avLst/>
          </a:prstGeom>
          <a:noFill/>
        </p:spPr>
        <p:txBody>
          <a:bodyPr wrap="square" rtlCol="0">
            <a:spAutoFit/>
          </a:bodyPr>
          <a:lstStyle/>
          <a:p>
            <a:r>
              <a:rPr lang="ja-JP" altLang="en-US">
                <a:sym typeface="+mn-ea"/>
              </a:rPr>
              <a:t>●日程：</a:t>
            </a:r>
            <a:r>
              <a:rPr lang="en-US" altLang="ja-JP" dirty="0">
                <a:sym typeface="+mn-ea"/>
              </a:rPr>
              <a:t>7/27</a:t>
            </a:r>
            <a:r>
              <a:rPr lang="ja-JP" altLang="en-US">
                <a:sym typeface="+mn-ea"/>
              </a:rPr>
              <a:t>（日曜日）</a:t>
            </a:r>
            <a:endParaRPr lang="ja-JP" altLang="en-US">
              <a:sym typeface="+mn-ea"/>
            </a:endParaRPr>
          </a:p>
          <a:p>
            <a:r>
              <a:rPr lang="ja-JP" altLang="en-US">
                <a:sym typeface="+mn-ea"/>
              </a:rPr>
              <a:t>●時間：9:00～12:30　　</a:t>
            </a:r>
            <a:endParaRPr lang="ja-JP" altLang="en-US">
              <a:sym typeface="+mn-ea"/>
            </a:endParaRPr>
          </a:p>
          <a:p>
            <a:r>
              <a:rPr lang="ja-JP" altLang="en-US">
                <a:sym typeface="+mn-ea"/>
              </a:rPr>
              <a:t>●講義形式：対面</a:t>
            </a:r>
            <a:endParaRPr lang="ja-JP" altLang="en-US">
              <a:sym typeface="+mn-ea"/>
            </a:endParaRPr>
          </a:p>
          <a:p>
            <a:r>
              <a:rPr lang="ja-JP" altLang="en-US">
                <a:sym typeface="+mn-ea"/>
              </a:rPr>
              <a:t>●会場：千鳥ビル</a:t>
            </a:r>
            <a:r>
              <a:rPr lang="en-US" altLang="ja-JP" dirty="0">
                <a:sym typeface="+mn-ea"/>
              </a:rPr>
              <a:t>2F</a:t>
            </a:r>
            <a:r>
              <a:rPr lang="ja-JP" altLang="en-US">
                <a:sym typeface="+mn-ea"/>
              </a:rPr>
              <a:t>大会議室</a:t>
            </a:r>
            <a:endParaRPr lang="ja-JP" altLang="en-US">
              <a:sym typeface="+mn-ea"/>
            </a:endParaRPr>
          </a:p>
          <a:p>
            <a:r>
              <a:rPr lang="ja-JP" altLang="en-US">
                <a:sym typeface="+mn-ea"/>
              </a:rPr>
              <a:t>●費用：</a:t>
            </a:r>
            <a:r>
              <a:rPr lang="en-US" altLang="ja-JP" dirty="0">
                <a:sym typeface="+mn-ea"/>
              </a:rPr>
              <a:t>2000</a:t>
            </a:r>
            <a:r>
              <a:rPr lang="ja-JP" altLang="en-US">
                <a:sym typeface="+mn-ea"/>
              </a:rPr>
              <a:t>円</a:t>
            </a:r>
            <a:endParaRPr lang="ja-JP" altLang="en-US">
              <a:sym typeface="+mn-ea"/>
            </a:endParaRPr>
          </a:p>
          <a:p>
            <a:r>
              <a:rPr lang="ja-JP" altLang="en-US">
                <a:sym typeface="+mn-ea"/>
              </a:rPr>
              <a:t>●内容</a:t>
            </a:r>
            <a:endParaRPr lang="ja-JP" altLang="en-US">
              <a:sym typeface="+mn-ea"/>
            </a:endParaRPr>
          </a:p>
          <a:p>
            <a:r>
              <a:rPr lang="ja-JP" altLang="en-US" sz="1600">
                <a:sym typeface="+mn-ea"/>
              </a:rPr>
              <a:t>　　　①講義</a:t>
            </a:r>
            <a:endParaRPr lang="ja-JP" altLang="en-US" sz="1600">
              <a:sym typeface="+mn-ea"/>
            </a:endParaRPr>
          </a:p>
          <a:p>
            <a:r>
              <a:rPr lang="ja-JP" altLang="en-US" sz="1600">
                <a:sym typeface="+mn-ea"/>
              </a:rPr>
              <a:t>　　　②ケースディスカッション（</a:t>
            </a:r>
            <a:r>
              <a:rPr lang="en-US" altLang="ja-JP" sz="1600" dirty="0">
                <a:sym typeface="+mn-ea"/>
              </a:rPr>
              <a:t>3 </a:t>
            </a:r>
            <a:r>
              <a:rPr lang="ja-JP" altLang="en-US" sz="1600">
                <a:sym typeface="+mn-ea"/>
              </a:rPr>
              <a:t>ケース）</a:t>
            </a:r>
            <a:endParaRPr lang="ja-JP" altLang="en-US" sz="1600">
              <a:sym typeface="+mn-ea"/>
            </a:endParaRPr>
          </a:p>
        </p:txBody>
      </p:sp>
      <p:pic>
        <p:nvPicPr>
          <p:cNvPr id="8" name="コンテンツプレースホルダ 7"/>
          <p:cNvPicPr>
            <a:picLocks noGrp="1" noChangeAspect="1"/>
          </p:cNvPicPr>
          <p:nvPr>
            <p:ph sz="half" idx="2"/>
          </p:nvPr>
        </p:nvPicPr>
        <p:blipFill>
          <a:blip r:embed="rId1">
            <a:lum bright="6000"/>
          </a:blip>
          <a:srcRect t="3063"/>
          <a:stretch>
            <a:fillRect/>
          </a:stretch>
        </p:blipFill>
        <p:spPr>
          <a:xfrm>
            <a:off x="4554855" y="2747645"/>
            <a:ext cx="2012315" cy="2190750"/>
          </a:xfrm>
          <a:prstGeom prst="rect">
            <a:avLst/>
          </a:prstGeom>
        </p:spPr>
      </p:pic>
      <p:sp>
        <p:nvSpPr>
          <p:cNvPr id="1073742850" name="フローチャート：代替処理 1073742849"/>
          <p:cNvSpPr/>
          <p:nvPr/>
        </p:nvSpPr>
        <p:spPr>
          <a:xfrm>
            <a:off x="488315" y="1054100"/>
            <a:ext cx="6124575" cy="1609725"/>
          </a:xfrm>
          <a:prstGeom prst="flowChartAlternateProcess">
            <a:avLst/>
          </a:prstGeom>
          <a:solidFill>
            <a:srgbClr val="FFFFFF"/>
          </a:solidFill>
          <a:ln w="9525" cap="flat" cmpd="sng">
            <a:solidFill>
              <a:srgbClr val="000000"/>
            </a:solidFill>
            <a:prstDash val="solid"/>
            <a:miter/>
            <a:headEnd type="none" w="med" len="med"/>
            <a:tailEnd type="none" w="med" len="med"/>
          </a:ln>
        </p:spPr>
        <p:txBody>
          <a:bodyPr wrap="square"/>
          <a:lstStyle/>
          <a:p>
            <a:pPr algn="ctr"/>
            <a:r>
              <a:rPr lang="ja-JP" altLang="en-US"/>
              <a:t>講師</a:t>
            </a:r>
            <a:endParaRPr lang="ja-JP" altLang="en-US"/>
          </a:p>
          <a:p>
            <a:pPr algn="ctr"/>
            <a:endParaRPr lang="ja-JP" altLang="en-US" sz="1000"/>
          </a:p>
          <a:p>
            <a:pPr algn="ctr"/>
            <a:r>
              <a:rPr lang="ja-JP" altLang="en-US" sz="2400" b="1"/>
              <a:t>内藤　紘一　先生</a:t>
            </a:r>
            <a:endParaRPr lang="ja-JP" altLang="en-US" sz="2400" b="1"/>
          </a:p>
          <a:p>
            <a:pPr algn="ctr"/>
            <a:endParaRPr lang="ja-JP" altLang="en-US" sz="400"/>
          </a:p>
          <a:p>
            <a:pPr algn="ctr"/>
            <a:r>
              <a:rPr lang="ja-JP" altLang="en-US" sz="1200"/>
              <a:t>（名古屋葵大学 医療科学部 理学療法学科 講師　</a:t>
            </a:r>
            <a:endParaRPr lang="ja-JP" altLang="en-US" sz="1200"/>
          </a:p>
          <a:p>
            <a:pPr algn="ctr"/>
            <a:r>
              <a:rPr lang="ja-JP" altLang="en-US" sz="1200"/>
              <a:t>名古屋市立大学</a:t>
            </a:r>
            <a:r>
              <a:rPr lang="en-US" altLang="ja-JP" sz="1200"/>
              <a:t> </a:t>
            </a:r>
            <a:r>
              <a:rPr lang="ja-JP" altLang="en-US" sz="1200"/>
              <a:t>医学部</a:t>
            </a:r>
            <a:r>
              <a:rPr lang="en-US" altLang="ja-JP" sz="1200"/>
              <a:t> </a:t>
            </a:r>
            <a:r>
              <a:rPr lang="ja-JP" altLang="en-US" sz="1200"/>
              <a:t>循環器内科学</a:t>
            </a:r>
            <a:r>
              <a:rPr lang="en-US" altLang="ja-JP" sz="1200"/>
              <a:t> </a:t>
            </a:r>
            <a:r>
              <a:rPr lang="ja-JP" altLang="en-US" sz="1200"/>
              <a:t>非常勤講師</a:t>
            </a:r>
            <a:endParaRPr lang="ja-JP" altLang="en-US" sz="1200"/>
          </a:p>
          <a:p>
            <a:pPr algn="ctr"/>
            <a:r>
              <a:rPr lang="ja-JP" altLang="en-US" sz="1200"/>
              <a:t>循環認定理学療法士 心臓リハビテーション上級指導士）</a:t>
            </a:r>
            <a:endParaRPr lang="ja-JP" altLang="en-US" sz="1200"/>
          </a:p>
          <a:p>
            <a:endParaRPr lang="ja-JP" altLang="en-US"/>
          </a:p>
          <a:p>
            <a:endParaRPr lang="ja-JP" altLang="en-US"/>
          </a:p>
        </p:txBody>
      </p:sp>
      <p:pic>
        <p:nvPicPr>
          <p:cNvPr id="9" name="図形 8" descr="フォームメーラーQRコード"/>
          <p:cNvPicPr>
            <a:picLocks noChangeAspect="1"/>
          </p:cNvPicPr>
          <p:nvPr/>
        </p:nvPicPr>
        <p:blipFill>
          <a:blip r:embed="rId2"/>
          <a:stretch>
            <a:fillRect/>
          </a:stretch>
        </p:blipFill>
        <p:spPr>
          <a:xfrm>
            <a:off x="4838065" y="6273800"/>
            <a:ext cx="1600200" cy="1600200"/>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812</Words>
  <Application>WPS Presentation</Application>
  <PresentationFormat>画面に合わせる (4:3)</PresentationFormat>
  <Paragraphs>26</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ＭＳ Ｐゴシック</vt:lpstr>
      <vt:lpstr>Wingdings</vt:lpstr>
      <vt:lpstr>Calibri Light</vt:lpstr>
      <vt:lpstr>Calibri</vt:lpstr>
      <vt:lpstr>Microsoft YaHei</vt:lpstr>
      <vt:lpstr>ＭＳ Ｐゴシック</vt:lpstr>
      <vt:lpstr>Arial Unicode MS</vt:lpstr>
      <vt:lpstr>Office テーマ</vt:lpstr>
      <vt:lpstr>【申し込み方法】  　千鳥橋病院・たたらリハビリテーション病院ホームページ 　もしくはQRコードからお願いします。 　お申し込み・入金確認後、メールアドレスに詳細を 　ご案内させて頂きます。  【申し込み期限】　2025年7月20日(日)まで      【注意事項】 福岡県内所属PT・OT・ST対象  当研修会は理学療法士協会、作業療法士協会のポイント付与対象の研修会になります。       ＊登録理学療法士 更新　区分11　カリキュラムコード131 （慢性疾患・複合疾患の管理）3.5ポイント ＊日本作業療法士協会　基礎ポイント １ポイント 　ご不明な点は、川瀬弘義（ｶﾜｾ　ﾋﾛﾖｼ） までお問い合わせ下さい。  　　　　　　　　　　　　　　　　　　　　　　　　　　　　　　　　　　　　　E-mail　：　ch-kensyu@fid.jp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PC131603</dc:creator>
  <cp:lastModifiedBy>PC18A3864</cp:lastModifiedBy>
  <cp:revision>77</cp:revision>
  <dcterms:created xsi:type="dcterms:W3CDTF">2019-11-25T08:43:00Z</dcterms:created>
  <dcterms:modified xsi:type="dcterms:W3CDTF">2025-05-30T00:01:05Z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1041-11.2.0.10624</vt:lpwstr>
  </property>
  <property fmtid="{D5CDD505-2E9C-101B-9397-08002B2CF9AE}" pid="3" name="ICV">
    <vt:lpwstr>8B49678114404EF78C2DA1B7D16D1FB3</vt:lpwstr>
  </property>
</Properties>
</file>